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3" r:id="rId6"/>
    <p:sldId id="269" r:id="rId7"/>
    <p:sldId id="264" r:id="rId8"/>
    <p:sldId id="276" r:id="rId9"/>
    <p:sldId id="277" r:id="rId10"/>
    <p:sldId id="261" r:id="rId11"/>
    <p:sldId id="271" r:id="rId12"/>
    <p:sldId id="272" r:id="rId13"/>
    <p:sldId id="273" r:id="rId14"/>
    <p:sldId id="275" r:id="rId15"/>
    <p:sldId id="265" r:id="rId16"/>
    <p:sldId id="259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C0B96A-037E-4F32-ABB5-5D798A03CFC0}" v="7" dt="2024-12-11T10:37:21.0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3"/>
  </p:normalViewPr>
  <p:slideViewPr>
    <p:cSldViewPr snapToGrid="0">
      <p:cViewPr varScale="1">
        <p:scale>
          <a:sx n="113" d="100"/>
          <a:sy n="113" d="100"/>
        </p:scale>
        <p:origin x="5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7BC037-DF99-F14B-8544-AC003B1BF9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1681" y="2444717"/>
            <a:ext cx="10515600" cy="1325563"/>
          </a:xfrm>
        </p:spPr>
        <p:txBody>
          <a:bodyPr>
            <a:noAutofit/>
          </a:bodyPr>
          <a:lstStyle>
            <a:lvl1pPr algn="r">
              <a:defRPr sz="6600" b="1" baseline="0">
                <a:solidFill>
                  <a:schemeClr val="accent6"/>
                </a:solidFill>
                <a:latin typeface="Basic Sans Bold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63256" y="5167084"/>
            <a:ext cx="2901950" cy="39846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Basic Sans Bold"/>
              </a:defRPr>
            </a:lvl1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363256" y="5568723"/>
            <a:ext cx="2901950" cy="36935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>
                    <a:lumMod val="75000"/>
                  </a:schemeClr>
                </a:solidFill>
                <a:latin typeface="Basic Sans Light"/>
              </a:defRPr>
            </a:lvl1pPr>
          </a:lstStyle>
          <a:p>
            <a:pPr lvl="0"/>
            <a:r>
              <a:rPr lang="en-US"/>
              <a:t>Date: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363233" y="5954961"/>
            <a:ext cx="2901950" cy="36512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>
                    <a:lumMod val="75000"/>
                  </a:schemeClr>
                </a:solidFill>
                <a:latin typeface="Basic Sans Light"/>
              </a:defRPr>
            </a:lvl1pPr>
          </a:lstStyle>
          <a:p>
            <a:pPr lvl="0"/>
            <a:r>
              <a:rPr lang="en-US"/>
              <a:t>Event: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7D954D-A536-45D7-9487-72D46E6EAC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2598" y="5410323"/>
            <a:ext cx="2840742" cy="80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suit and tie&#10;&#10;Description automatically generated">
            <a:extLst>
              <a:ext uri="{FF2B5EF4-FFF2-40B4-BE49-F238E27FC236}">
                <a16:creationId xmlns:a16="http://schemas.microsoft.com/office/drawing/2014/main" id="{7DE1DA96-E167-1C47-B386-AAAA6F1E8B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1752E0-B27B-F64C-8475-8ABE77B6F69C}"/>
              </a:ext>
            </a:extLst>
          </p:cNvPr>
          <p:cNvCxnSpPr>
            <a:cxnSpLocks/>
          </p:cNvCxnSpPr>
          <p:nvPr userDrawn="1"/>
        </p:nvCxnSpPr>
        <p:spPr>
          <a:xfrm>
            <a:off x="3446953" y="5431042"/>
            <a:ext cx="0" cy="7516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40148" y="5212246"/>
            <a:ext cx="2901950" cy="39846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Basic Sans Bold"/>
              </a:defRPr>
            </a:lvl1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540148" y="5613885"/>
            <a:ext cx="2901950" cy="36935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Basic Sans Light"/>
              </a:defRPr>
            </a:lvl1pPr>
          </a:lstStyle>
          <a:p>
            <a:pPr lvl="0"/>
            <a:r>
              <a:rPr lang="en-US"/>
              <a:t>Date: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540125" y="6000123"/>
            <a:ext cx="2901950" cy="36512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Basic Sans Light"/>
              </a:defRPr>
            </a:lvl1pPr>
          </a:lstStyle>
          <a:p>
            <a:pPr lvl="0"/>
            <a:r>
              <a:rPr lang="en-US"/>
              <a:t>Event: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85520" y="2904331"/>
            <a:ext cx="7898080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6000" b="1" baseline="0">
                <a:solidFill>
                  <a:schemeClr val="accent6"/>
                </a:solidFill>
                <a:latin typeface="Basic Sans Bold"/>
              </a:defRPr>
            </a:lvl1pPr>
          </a:lstStyle>
          <a:p>
            <a:pPr lvl="0"/>
            <a:r>
              <a:rPr lang="en-US"/>
              <a:t>Headline goes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13686B-97E6-43E8-B5A7-C27F4C9545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5452" y="5613885"/>
            <a:ext cx="2660254" cy="75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3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155F3F-8098-EA45-96CF-69A018EBAA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160769" y="5290615"/>
            <a:ext cx="2901950" cy="39846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Basic Sans Bold"/>
              </a:defRPr>
            </a:lvl1pPr>
          </a:lstStyle>
          <a:p>
            <a:pPr lvl="0"/>
            <a:r>
              <a:rPr lang="en-US"/>
              <a:t>Person’s Name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160769" y="5692254"/>
            <a:ext cx="2901950" cy="36935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6"/>
                </a:solidFill>
                <a:latin typeface="Basic Sans Light"/>
              </a:defRPr>
            </a:lvl1pPr>
          </a:lstStyle>
          <a:p>
            <a:pPr lvl="0"/>
            <a:r>
              <a:rPr lang="en-US"/>
              <a:t>Date: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160746" y="6078492"/>
            <a:ext cx="2901950" cy="36512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accent6"/>
                </a:solidFill>
                <a:latin typeface="Basic Sans Light"/>
              </a:defRPr>
            </a:lvl1pPr>
          </a:lstStyle>
          <a:p>
            <a:pPr lvl="0"/>
            <a:r>
              <a:rPr lang="en-US"/>
              <a:t>Event: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9210" y="2904331"/>
            <a:ext cx="7898080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6000" b="1" baseline="0">
                <a:solidFill>
                  <a:schemeClr val="accent1"/>
                </a:solidFill>
                <a:latin typeface="Basic Sans Bold"/>
              </a:defRPr>
            </a:lvl1pPr>
          </a:lstStyle>
          <a:p>
            <a:pPr lvl="0"/>
            <a:r>
              <a:rPr lang="en-US"/>
              <a:t>Headline goes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4BB516-29C0-4A8E-9D41-3AB1F6136B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466" y="5578576"/>
            <a:ext cx="2901950" cy="82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1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FAD939-E02F-FD46-B98C-02F999686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2EE4B2-A68C-C544-BC6B-F6E52C72A83C}"/>
              </a:ext>
            </a:extLst>
          </p:cNvPr>
          <p:cNvCxnSpPr>
            <a:cxnSpLocks/>
          </p:cNvCxnSpPr>
          <p:nvPr userDrawn="1"/>
        </p:nvCxnSpPr>
        <p:spPr>
          <a:xfrm>
            <a:off x="541867" y="6002100"/>
            <a:ext cx="11180679" cy="0"/>
          </a:xfrm>
          <a:prstGeom prst="line">
            <a:avLst/>
          </a:prstGeom>
          <a:ln w="444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33000">
                  <a:srgbClr val="C8D6ED"/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0"/>
                    <a:lumOff val="100000"/>
                  </a:schemeClr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32319" y="447124"/>
            <a:ext cx="7898080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4400" b="1" baseline="0">
                <a:solidFill>
                  <a:schemeClr val="accent1"/>
                </a:solidFill>
                <a:latin typeface="Basic Sans Bold"/>
              </a:defRPr>
            </a:lvl1pPr>
          </a:lstStyle>
          <a:p>
            <a:pPr lvl="0"/>
            <a:r>
              <a:rPr lang="en-US"/>
              <a:t>Headline goes here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32319" y="1669517"/>
            <a:ext cx="10930416" cy="400566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kern="1200" dirty="0">
                <a:solidFill>
                  <a:schemeClr val="bg1">
                    <a:lumMod val="50000"/>
                  </a:schemeClr>
                </a:solidFill>
                <a:latin typeface="Basic Sans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Body copy goes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1B0F06-99D2-422B-9370-82875A1D2D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867" y="6110124"/>
            <a:ext cx="2119934" cy="60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3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7FA121-90B8-F64E-92A4-67FFCDF461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44640E-3BFE-9744-992B-AEDEE5467E28}"/>
              </a:ext>
            </a:extLst>
          </p:cNvPr>
          <p:cNvCxnSpPr>
            <a:cxnSpLocks/>
          </p:cNvCxnSpPr>
          <p:nvPr userDrawn="1"/>
        </p:nvCxnSpPr>
        <p:spPr>
          <a:xfrm>
            <a:off x="541867" y="6002100"/>
            <a:ext cx="11180679" cy="0"/>
          </a:xfrm>
          <a:prstGeom prst="line">
            <a:avLst/>
          </a:prstGeom>
          <a:ln w="444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33000">
                  <a:srgbClr val="C8D6ED"/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0"/>
                    <a:lumOff val="100000"/>
                    <a:alpha val="0"/>
                  </a:schemeClr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27463" y="408219"/>
            <a:ext cx="8635272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4400" b="1" baseline="0">
                <a:solidFill>
                  <a:schemeClr val="accent1"/>
                </a:solidFill>
                <a:latin typeface="Basic Sans Bold"/>
              </a:defRPr>
            </a:lvl1pPr>
          </a:lstStyle>
          <a:p>
            <a:pPr lvl="0"/>
            <a:r>
              <a:rPr lang="en-US"/>
              <a:t>Headline goes here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9454" y="3844166"/>
            <a:ext cx="1875813" cy="165646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600" kern="1200" dirty="0">
                <a:solidFill>
                  <a:schemeClr val="tx1"/>
                </a:solidFill>
                <a:latin typeface="Basic Sans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Call out or quotes go here.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927463" y="1669517"/>
            <a:ext cx="8635272" cy="400566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kern="1200" dirty="0">
                <a:solidFill>
                  <a:schemeClr val="bg1">
                    <a:lumMod val="50000"/>
                  </a:schemeClr>
                </a:solidFill>
                <a:latin typeface="Basic Sans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Body copy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AC146C-818E-4CF4-B731-55F7BAFA9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7463" y="6110124"/>
            <a:ext cx="2119934" cy="60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4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C8E3A0-6CF4-204C-950E-0202BF0F0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958685-BBBA-7246-9C7C-ADB62017197D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6181" y="2930652"/>
            <a:ext cx="0" cy="996696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67996" y="2904331"/>
            <a:ext cx="7898080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5400" b="1" baseline="0">
                <a:solidFill>
                  <a:schemeClr val="bg1"/>
                </a:solidFill>
                <a:latin typeface="Basic Sans Bold It"/>
              </a:defRPr>
            </a:lvl1pPr>
          </a:lstStyle>
          <a:p>
            <a:pPr lvl="0"/>
            <a:r>
              <a:rPr lang="en-US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408539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CEC122-C624-0A4C-9651-FE418B3683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092629-461C-4C47-AD99-72B796CB04E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6181" y="2930652"/>
            <a:ext cx="0" cy="996696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67996" y="2904331"/>
            <a:ext cx="7898080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5400" b="1" baseline="0">
                <a:solidFill>
                  <a:schemeClr val="bg1"/>
                </a:solidFill>
                <a:latin typeface="Basic Sans Bold It"/>
              </a:defRPr>
            </a:lvl1pPr>
          </a:lstStyle>
          <a:p>
            <a:pPr lvl="0"/>
            <a:r>
              <a:rPr lang="en-US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409422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C5CD08-8584-9B4D-8A21-BA1F622CF1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21D2D2-76B7-644A-8BAF-198F539C40A9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6181" y="2478707"/>
            <a:ext cx="0" cy="1683389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67996" y="2408085"/>
            <a:ext cx="7898080" cy="598443"/>
          </a:xfrm>
        </p:spPr>
        <p:txBody>
          <a:bodyPr anchor="ctr">
            <a:norm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Basic Sans Light It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267996" y="3213930"/>
            <a:ext cx="7898080" cy="430139"/>
          </a:xfrm>
        </p:spPr>
        <p:txBody>
          <a:bodyPr anchor="ctr">
            <a:normAutofit/>
          </a:bodyPr>
          <a:lstStyle>
            <a:lvl1pPr marL="0" indent="0">
              <a:buNone/>
              <a:defRPr sz="2400" b="0" baseline="0">
                <a:solidFill>
                  <a:srgbClr val="92D050"/>
                </a:solidFill>
                <a:latin typeface="Basic Sans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267996" y="3647471"/>
            <a:ext cx="7898080" cy="430139"/>
          </a:xfrm>
        </p:spPr>
        <p:txBody>
          <a:bodyPr anchor="ctr">
            <a:normAutofit/>
          </a:bodyPr>
          <a:lstStyle>
            <a:lvl1pPr marL="0" indent="0">
              <a:buNone/>
              <a:defRPr sz="1600" b="0" baseline="0">
                <a:solidFill>
                  <a:schemeClr val="bg1"/>
                </a:solidFill>
                <a:latin typeface="Basic Sans Light"/>
              </a:defRPr>
            </a:lvl1pPr>
          </a:lstStyle>
          <a:p>
            <a:pPr lvl="0"/>
            <a:r>
              <a:rPr lang="en-US"/>
              <a:t>Position – The Institute of Internal Auditors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67996" y="4086417"/>
            <a:ext cx="7898080" cy="430139"/>
          </a:xfrm>
        </p:spPr>
        <p:txBody>
          <a:bodyPr anchor="ctr">
            <a:normAutofit/>
          </a:bodyPr>
          <a:lstStyle>
            <a:lvl1pPr marL="0" indent="0">
              <a:buNone/>
              <a:defRPr sz="1300" b="0" baseline="0">
                <a:solidFill>
                  <a:schemeClr val="bg1"/>
                </a:solidFill>
                <a:latin typeface="Basic Sans Light"/>
              </a:defRPr>
            </a:lvl1pPr>
          </a:lstStyle>
          <a:p>
            <a:pPr lvl="0"/>
            <a:r>
              <a:rPr lang="en-US"/>
              <a:t>Name@theiia.org </a:t>
            </a:r>
          </a:p>
        </p:txBody>
      </p:sp>
    </p:spTree>
    <p:extLst>
      <p:ext uri="{BB962C8B-B14F-4D97-AF65-F5344CB8AC3E}">
        <p14:creationId xmlns:p14="http://schemas.microsoft.com/office/powerpoint/2010/main" val="240215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F6C7A2-DC5A-B14F-873A-CF58C870E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4315B-07FC-4D48-B66F-BD696A8E4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E6444-EF9D-1A43-AFE7-5C2E6E1289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C6908-3E76-5C44-A4F5-4405962B01CB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DB107-7B17-F046-81DA-7F7CB8A39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922AC-7EE3-B449-B17C-FF855963B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F309F-7667-5144-816C-71BAC9DBC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8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membership@iiabelgium.org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edric.Hamaekers@iiabelgium.org" TargetMode="External"/><Relationship Id="rId2" Type="http://schemas.openxmlformats.org/officeDocument/2006/relationships/hyperlink" Target="https://www.iiabelgium.org/chief-audit-executives-cae-club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embership@iiabelgium.org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iiabelgium.org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Renewal </a:t>
            </a:r>
            <a:br>
              <a:rPr lang="en-US" dirty="0"/>
            </a:br>
            <a:r>
              <a:rPr lang="en-US" sz="7200" dirty="0"/>
              <a:t>2026</a:t>
            </a:r>
            <a:br>
              <a:rPr lang="en-US" sz="7200" dirty="0"/>
            </a:br>
            <a:br>
              <a:rPr lang="en-US" sz="7200" dirty="0"/>
            </a:br>
            <a:r>
              <a:rPr lang="en-US" sz="4000" b="0" dirty="0">
                <a:solidFill>
                  <a:schemeClr val="bg1"/>
                </a:solidFill>
              </a:rPr>
              <a:t>Instructions </a:t>
            </a:r>
            <a:br>
              <a:rPr lang="en-US" sz="4000" b="0" dirty="0">
                <a:solidFill>
                  <a:schemeClr val="bg1"/>
                </a:solidFill>
              </a:rPr>
            </a:br>
            <a:r>
              <a:rPr lang="en-US" sz="1600" b="0" i="1" dirty="0">
                <a:solidFill>
                  <a:schemeClr val="bg1"/>
                </a:solidFill>
              </a:rPr>
              <a:t>for group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4170839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D119A-9F00-629E-CDF7-0CFB982FD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B4D1E22-098A-83E8-B837-C94BBCB2AD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4000">
                <a:solidFill>
                  <a:schemeClr val="accent6"/>
                </a:solidFill>
                <a:ea typeface="+mj-ea"/>
                <a:cs typeface="+mj-cs"/>
              </a:rPr>
              <a:t>Invite new member(s)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F6D45A6-FB14-1C20-2495-C56B18197D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319" y="1495799"/>
            <a:ext cx="3193232" cy="4005661"/>
          </a:xfrm>
        </p:spPr>
        <p:txBody>
          <a:bodyPr/>
          <a:lstStyle/>
          <a:p>
            <a:endParaRPr lang="en-US"/>
          </a:p>
          <a:p>
            <a:r>
              <a:rPr lang="en-US"/>
              <a:t>Only administrators can invite new members to their group membership. </a:t>
            </a:r>
          </a:p>
          <a:p>
            <a:r>
              <a:rPr lang="en-US"/>
              <a:t>Go to ‘My Organisation’ - ‘Invites’ , click on the + sign and enter the email address of the (new) member(s) who need to be included in your group membership. </a:t>
            </a:r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D98D879-CCBB-239E-5480-7158F9079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805" y="1585656"/>
            <a:ext cx="7959597" cy="251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71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765E0-8515-96DE-F567-30078E57D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1239184-E4DA-BD77-A217-4632CB60C9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4000" dirty="0" err="1">
                <a:solidFill>
                  <a:schemeClr val="accent6"/>
                </a:solidFill>
                <a:ea typeface="+mj-ea"/>
                <a:cs typeface="+mj-cs"/>
              </a:rPr>
              <a:t>Assign</a:t>
            </a:r>
            <a:r>
              <a:rPr lang="nl-BE" sz="4000" dirty="0">
                <a:solidFill>
                  <a:schemeClr val="accent6"/>
                </a:solidFill>
                <a:ea typeface="+mj-ea"/>
                <a:cs typeface="+mj-cs"/>
              </a:rPr>
              <a:t> or </a:t>
            </a:r>
            <a:r>
              <a:rPr lang="nl-BE" sz="4000" dirty="0" err="1">
                <a:solidFill>
                  <a:schemeClr val="accent6"/>
                </a:solidFill>
                <a:ea typeface="+mj-ea"/>
                <a:cs typeface="+mj-cs"/>
              </a:rPr>
              <a:t>reassign</a:t>
            </a:r>
            <a:r>
              <a:rPr lang="nl-BE" sz="4000" dirty="0">
                <a:solidFill>
                  <a:schemeClr val="accent6"/>
                </a:solidFill>
                <a:ea typeface="+mj-ea"/>
                <a:cs typeface="+mj-cs"/>
              </a:rPr>
              <a:t> a </a:t>
            </a:r>
            <a:r>
              <a:rPr lang="nl-BE" sz="4000" dirty="0" err="1">
                <a:solidFill>
                  <a:schemeClr val="accent6"/>
                </a:solidFill>
                <a:ea typeface="+mj-ea"/>
                <a:cs typeface="+mj-cs"/>
              </a:rPr>
              <a:t>membership</a:t>
            </a:r>
            <a:endParaRPr lang="nl-BE" sz="4000" dirty="0">
              <a:solidFill>
                <a:schemeClr val="accent6"/>
              </a:solidFill>
              <a:ea typeface="+mj-ea"/>
              <a:cs typeface="+mj-cs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06C77E-C4FC-6A45-5FD1-30DF8F8FCC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319" y="1495799"/>
            <a:ext cx="10927362" cy="755883"/>
          </a:xfrm>
        </p:spPr>
        <p:txBody>
          <a:bodyPr/>
          <a:lstStyle/>
          <a:p>
            <a:pPr lvl="0">
              <a:buSzPts val="1000"/>
              <a:tabLst>
                <a:tab pos="457200" algn="l"/>
              </a:tabLst>
            </a:pPr>
            <a:r>
              <a:rPr lang="en-GB" sz="18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For members leaving an Internal Audit group membership during the membership year, no reimbursement will be made, but replacements are possible without any additional costs. </a:t>
            </a:r>
            <a:endParaRPr lang="nl-BE" sz="18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0">
              <a:buSzPts val="1000"/>
              <a:tabLst>
                <a:tab pos="457200" algn="l"/>
              </a:tabLst>
            </a:pPr>
            <a:endParaRPr lang="en-GB" sz="180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0BCA28A-8174-E8AF-5899-9B04E2A15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88" y="2370418"/>
            <a:ext cx="7836542" cy="310921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FC37267-6B5A-BF90-AC75-06703D1D6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143" y="2024117"/>
            <a:ext cx="3903113" cy="217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56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BDEA8BA-AED8-803C-494A-0EA9BE0944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318" y="447123"/>
            <a:ext cx="10032571" cy="1222393"/>
          </a:xfrm>
        </p:spPr>
        <p:txBody>
          <a:bodyPr>
            <a:normAutofit fontScale="85000" lnSpcReduction="10000"/>
          </a:bodyPr>
          <a:lstStyle/>
          <a:p>
            <a:r>
              <a:rPr lang="nl-BE" sz="6000" err="1">
                <a:solidFill>
                  <a:schemeClr val="accent1">
                    <a:lumMod val="75000"/>
                  </a:schemeClr>
                </a:solidFill>
              </a:rPr>
              <a:t>Cancellations</a:t>
            </a:r>
            <a:r>
              <a:rPr lang="nl-BE" sz="60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BE" sz="6000" err="1">
                <a:solidFill>
                  <a:schemeClr val="accent1">
                    <a:lumMod val="75000"/>
                  </a:schemeClr>
                </a:solidFill>
              </a:rPr>
              <a:t>group</a:t>
            </a:r>
            <a:r>
              <a:rPr lang="nl-BE" sz="60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BE" sz="6000" err="1">
                <a:solidFill>
                  <a:schemeClr val="accent1">
                    <a:lumMod val="75000"/>
                  </a:schemeClr>
                </a:solidFill>
              </a:rPr>
              <a:t>membership</a:t>
            </a:r>
            <a:r>
              <a:rPr lang="nl-BE" sz="6000">
                <a:solidFill>
                  <a:schemeClr val="accent1">
                    <a:lumMod val="75000"/>
                  </a:schemeClr>
                </a:solidFill>
              </a:rPr>
              <a:t>(s)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C76C7D-3B6D-BA96-50B6-6A71563514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319" y="1669517"/>
            <a:ext cx="3547795" cy="4005661"/>
          </a:xfrm>
        </p:spPr>
        <p:txBody>
          <a:bodyPr>
            <a:normAutofit/>
          </a:bodyPr>
          <a:lstStyle/>
          <a:p>
            <a:r>
              <a:rPr lang="en-GB" dirty="0"/>
              <a:t>To disable the </a:t>
            </a:r>
            <a:r>
              <a:rPr lang="en-GB" b="1" dirty="0">
                <a:solidFill>
                  <a:schemeClr val="accent6"/>
                </a:solidFill>
                <a:latin typeface="Basic Sans Bold"/>
                <a:ea typeface="+mj-ea"/>
                <a:cs typeface="+mj-cs"/>
              </a:rPr>
              <a:t>auto-renew </a:t>
            </a:r>
            <a:r>
              <a:rPr lang="en-GB" dirty="0"/>
              <a:t>function: </a:t>
            </a:r>
          </a:p>
          <a:p>
            <a:r>
              <a:rPr lang="en-GB" dirty="0"/>
              <a:t>Go into your profile and turn the auto-renew off before December 31, 2025. </a:t>
            </a:r>
          </a:p>
          <a:p>
            <a:r>
              <a:rPr lang="en-GB" dirty="0"/>
              <a:t>The </a:t>
            </a:r>
            <a:r>
              <a:rPr lang="en-US" dirty="0"/>
              <a:t>group membership subscription will automatically be deactivated on December 31, 2025. 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0FC4A20-F4DB-0DA4-7CD6-FFBA8B7CF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413" y="1578168"/>
            <a:ext cx="6539268" cy="44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23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Contacts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latin typeface="Aptos" panose="020B0004020202020204" pitchFamily="34" charset="0"/>
                <a:cs typeface="Times New Roman" panose="02020603050405020304" pitchFamily="18" charset="0"/>
              </a:rPr>
              <a:t>Email: </a:t>
            </a:r>
            <a:r>
              <a:rPr lang="en-US">
                <a:hlinkClick r:id="rId2"/>
              </a:rPr>
              <a:t>membership@iiabelgium.org</a:t>
            </a:r>
            <a:endParaRPr lang="en-US"/>
          </a:p>
          <a:p>
            <a:r>
              <a:rPr lang="nl-BE" sz="18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Phone: +32 </a:t>
            </a:r>
            <a:r>
              <a:rPr lang="en-US" sz="18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2 887 31 39 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17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1709CC4-1653-333E-1D0D-8DCE2BC7F6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err="1">
                <a:solidFill>
                  <a:schemeClr val="accent1">
                    <a:lumMod val="75000"/>
                  </a:schemeClr>
                </a:solidFill>
              </a:rPr>
              <a:t>Other</a:t>
            </a:r>
            <a:r>
              <a:rPr lang="nl-BE">
                <a:solidFill>
                  <a:schemeClr val="accent1">
                    <a:lumMod val="75000"/>
                  </a:schemeClr>
                </a:solidFill>
              </a:rPr>
              <a:t> Membership types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7E1F05F-D59C-C513-8DD2-084D9A457A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318" y="1669517"/>
            <a:ext cx="9472735" cy="4603464"/>
          </a:xfrm>
        </p:spPr>
        <p:txBody>
          <a:bodyPr>
            <a:normAutofit/>
          </a:bodyPr>
          <a:lstStyle/>
          <a:p>
            <a:r>
              <a:rPr lang="en-US" dirty="0"/>
              <a:t>If you are a Chief Audit Executive you can become member of our </a:t>
            </a:r>
            <a:r>
              <a:rPr lang="en-US" dirty="0">
                <a:hlinkClick r:id="rId2"/>
              </a:rPr>
              <a:t>Chief Audit Executives Club </a:t>
            </a:r>
            <a:r>
              <a:rPr lang="en-US" dirty="0"/>
              <a:t>at an annual rate of 990 euro. </a:t>
            </a:r>
          </a:p>
          <a:p>
            <a:endParaRPr lang="en-US" dirty="0"/>
          </a:p>
          <a:p>
            <a:r>
              <a:rPr lang="en-US" dirty="0"/>
              <a:t>For the exclusive advantages of this membership, or if you have more questions, please contact us by email to </a:t>
            </a:r>
            <a:r>
              <a:rPr lang="en-US" dirty="0">
                <a:hlinkClick r:id="rId3"/>
              </a:rPr>
              <a:t>Cedric.Hamaekers@iiabelgium.org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400" dirty="0"/>
              <a:t>Updated 28/10/25</a:t>
            </a:r>
          </a:p>
          <a:p>
            <a:endParaRPr lang="en-US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67265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648E7D3-C01A-B8EA-C924-3E95857C7F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3420" y="204901"/>
            <a:ext cx="11394841" cy="1325693"/>
          </a:xfrm>
        </p:spPr>
        <p:txBody>
          <a:bodyPr>
            <a:normAutofit/>
          </a:bodyPr>
          <a:lstStyle/>
          <a:p>
            <a:r>
              <a:rPr lang="nl-BE" sz="5100">
                <a:solidFill>
                  <a:schemeClr val="accent1">
                    <a:lumMod val="75000"/>
                  </a:schemeClr>
                </a:solidFill>
              </a:rPr>
              <a:t>Membership </a:t>
            </a:r>
            <a:r>
              <a:rPr lang="nl-BE" sz="5100" err="1">
                <a:solidFill>
                  <a:schemeClr val="accent1">
                    <a:lumMod val="75000"/>
                  </a:schemeClr>
                </a:solidFill>
              </a:rPr>
              <a:t>period</a:t>
            </a:r>
            <a:r>
              <a:rPr lang="nl-BE" sz="510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nl-BE" sz="5100" err="1">
                <a:solidFill>
                  <a:schemeClr val="accent1">
                    <a:lumMod val="75000"/>
                  </a:schemeClr>
                </a:solidFill>
              </a:rPr>
              <a:t>fees</a:t>
            </a:r>
            <a:endParaRPr lang="nl-BE" sz="51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08F223-64B2-8BEE-FD50-F2B447F68C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7672" y="1496461"/>
            <a:ext cx="5703169" cy="4493791"/>
          </a:xfrm>
        </p:spPr>
        <p:txBody>
          <a:bodyPr>
            <a:normAutofit/>
          </a:bodyPr>
          <a:lstStyle/>
          <a:p>
            <a:endParaRPr lang="nl-BE" sz="2400" b="1">
              <a:solidFill>
                <a:schemeClr val="accent6"/>
              </a:solidFill>
              <a:latin typeface="Aptos" panose="020B0004020202020204" pitchFamily="34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 </a:t>
            </a:r>
            <a:r>
              <a:rPr lang="nl-BE" sz="18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group</a:t>
            </a:r>
            <a:r>
              <a:rPr lang="nl-B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nl-BE" sz="18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membership</a:t>
            </a:r>
            <a:r>
              <a:rPr lang="nl-B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nl-BE" sz="18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renews</a:t>
            </a:r>
            <a:r>
              <a:rPr lang="nl-B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nl-BE" sz="1800" b="1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automatically</a:t>
            </a:r>
            <a:r>
              <a:rPr lang="nl-BE" sz="1800" b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nl-B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on a </a:t>
            </a:r>
            <a:r>
              <a:rPr lang="nl-BE" sz="18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yearly</a:t>
            </a:r>
            <a:r>
              <a:rPr lang="nl-B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basis </a:t>
            </a:r>
            <a:r>
              <a:rPr lang="nl-BE" sz="18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for</a:t>
            </a:r>
            <a:r>
              <a:rPr lang="nl-B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nl-BE" sz="18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</a:t>
            </a:r>
            <a:r>
              <a:rPr lang="nl-B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nl-BE" sz="18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period</a:t>
            </a:r>
            <a:r>
              <a:rPr lang="nl-B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nl-BE" sz="18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January</a:t>
            </a:r>
            <a:r>
              <a:rPr lang="nl-B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nl-BE" sz="180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until</a:t>
            </a:r>
            <a:r>
              <a:rPr lang="nl-B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December.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Full group membership fee are due for the </a:t>
            </a:r>
            <a:r>
              <a:rPr lang="en-GB" sz="1800" b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calendar year </a:t>
            </a:r>
            <a:r>
              <a:rPr lang="en-GB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 which you applied for a group membership (no pro-rata group membership fees).</a:t>
            </a:r>
          </a:p>
          <a:p>
            <a:endParaRPr lang="en-GB" sz="18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ptos" panose="020B0004020202020204" pitchFamily="34" charset="0"/>
              </a:rPr>
              <a:t>Only the </a:t>
            </a:r>
            <a:r>
              <a:rPr lang="en-US" b="1">
                <a:latin typeface="Aptos" panose="020B0004020202020204" pitchFamily="34" charset="0"/>
              </a:rPr>
              <a:t>Group Administrator </a:t>
            </a:r>
            <a:r>
              <a:rPr lang="en-US">
                <a:latin typeface="Aptos" panose="020B0004020202020204" pitchFamily="34" charset="0"/>
              </a:rPr>
              <a:t>of your group membership can renew the members in your group. If you are not sure who this is for your group, please contact us by email to </a:t>
            </a:r>
            <a:r>
              <a:rPr lang="en-US">
                <a:latin typeface="Aptos" panose="020B0004020202020204" pitchFamily="34" charset="0"/>
                <a:hlinkClick r:id="rId2"/>
              </a:rPr>
              <a:t>membership@iiabelgium.org</a:t>
            </a:r>
            <a:r>
              <a:rPr lang="en-US">
                <a:latin typeface="Aptos" panose="020B0004020202020204" pitchFamily="34" charset="0"/>
              </a:rPr>
              <a:t> </a:t>
            </a:r>
          </a:p>
          <a:p>
            <a:endParaRPr lang="nl-BE" sz="18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A5DF8690-B3C8-78BC-55B3-E8AFD170D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500510"/>
              </p:ext>
            </p:extLst>
          </p:nvPr>
        </p:nvGraphicFramePr>
        <p:xfrm>
          <a:off x="6953526" y="2006082"/>
          <a:ext cx="4531512" cy="3226640"/>
        </p:xfrm>
        <a:graphic>
          <a:graphicData uri="http://schemas.openxmlformats.org/drawingml/2006/table">
            <a:tbl>
              <a:tblPr/>
              <a:tblGrid>
                <a:gridCol w="1047529">
                  <a:extLst>
                    <a:ext uri="{9D8B030D-6E8A-4147-A177-3AD203B41FA5}">
                      <a16:colId xmlns:a16="http://schemas.microsoft.com/office/drawing/2014/main" val="451376534"/>
                    </a:ext>
                  </a:extLst>
                </a:gridCol>
                <a:gridCol w="3483983">
                  <a:extLst>
                    <a:ext uri="{9D8B030D-6E8A-4147-A177-3AD203B41FA5}">
                      <a16:colId xmlns:a16="http://schemas.microsoft.com/office/drawing/2014/main" val="1945379920"/>
                    </a:ext>
                  </a:extLst>
                </a:gridCol>
              </a:tblGrid>
              <a:tr h="80666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BE" dirty="0">
                          <a:solidFill>
                            <a:srgbClr val="FFFFFF"/>
                          </a:solidFill>
                          <a:effectLst/>
                        </a:rPr>
                        <a:t>2026 Group Membership Fees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6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1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773501"/>
                  </a:ext>
                </a:extLst>
              </a:tr>
              <a:tr h="806660">
                <a:tc>
                  <a:txBody>
                    <a:bodyPr/>
                    <a:lstStyle/>
                    <a:p>
                      <a:pPr algn="l" fontAlgn="ctr"/>
                      <a:r>
                        <a:rPr lang="nl-BE">
                          <a:solidFill>
                            <a:srgbClr val="006197"/>
                          </a:solidFill>
                          <a:effectLst/>
                        </a:rPr>
                        <a:t>1 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6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6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dirty="0">
                          <a:solidFill>
                            <a:srgbClr val="006197"/>
                          </a:solidFill>
                          <a:effectLst/>
                        </a:rPr>
                        <a:t>€ 240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6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6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287064"/>
                  </a:ext>
                </a:extLst>
              </a:tr>
              <a:tr h="806660">
                <a:tc>
                  <a:txBody>
                    <a:bodyPr/>
                    <a:lstStyle/>
                    <a:p>
                      <a:pPr algn="l" fontAlgn="ctr"/>
                      <a:r>
                        <a:rPr lang="nl-BE">
                          <a:solidFill>
                            <a:srgbClr val="006197"/>
                          </a:solidFill>
                          <a:effectLst/>
                        </a:rPr>
                        <a:t>2-9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6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6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dirty="0">
                          <a:solidFill>
                            <a:srgbClr val="006197"/>
                          </a:solidFill>
                          <a:effectLst/>
                        </a:rPr>
                        <a:t>€ 220 per extra member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6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6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5836449"/>
                  </a:ext>
                </a:extLst>
              </a:tr>
              <a:tr h="806660">
                <a:tc>
                  <a:txBody>
                    <a:bodyPr/>
                    <a:lstStyle/>
                    <a:p>
                      <a:pPr algn="l" fontAlgn="ctr"/>
                      <a:r>
                        <a:rPr lang="nl-BE">
                          <a:solidFill>
                            <a:srgbClr val="006197"/>
                          </a:solidFill>
                          <a:effectLst/>
                        </a:rPr>
                        <a:t>10 &lt;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6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6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dirty="0">
                          <a:solidFill>
                            <a:srgbClr val="006197"/>
                          </a:solidFill>
                          <a:effectLst/>
                        </a:rPr>
                        <a:t>€ 150 per extra member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6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6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877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435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EA7ACA5-F253-2A39-B850-18ADF6FDB1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319" y="374557"/>
            <a:ext cx="9435412" cy="969051"/>
          </a:xfrm>
        </p:spPr>
        <p:txBody>
          <a:bodyPr>
            <a:normAutofit/>
          </a:bodyPr>
          <a:lstStyle/>
          <a:p>
            <a:r>
              <a:rPr lang="nl-BE" sz="5000">
                <a:solidFill>
                  <a:schemeClr val="accent1">
                    <a:lumMod val="75000"/>
                  </a:schemeClr>
                </a:solidFill>
              </a:rPr>
              <a:t>Access </a:t>
            </a:r>
            <a:r>
              <a:rPr lang="nl-BE" sz="5000" err="1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nl-BE" sz="50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BE" sz="5000" err="1">
                <a:solidFill>
                  <a:schemeClr val="accent1">
                    <a:lumMod val="75000"/>
                  </a:schemeClr>
                </a:solidFill>
              </a:rPr>
              <a:t>your</a:t>
            </a:r>
            <a:r>
              <a:rPr lang="nl-BE" sz="50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BE" sz="5000" err="1">
                <a:solidFill>
                  <a:schemeClr val="accent1">
                    <a:lumMod val="75000"/>
                  </a:schemeClr>
                </a:solidFill>
              </a:rPr>
              <a:t>group</a:t>
            </a:r>
            <a:r>
              <a:rPr lang="nl-BE" sz="5000">
                <a:solidFill>
                  <a:schemeClr val="accent1">
                    <a:lumMod val="75000"/>
                  </a:schemeClr>
                </a:solidFill>
              </a:rPr>
              <a:t> page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9E0255-04B8-F1D2-50A9-74217EEC11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319" y="1669518"/>
            <a:ext cx="9519387" cy="625813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err="1"/>
              <a:t>Sign</a:t>
            </a:r>
            <a:r>
              <a:rPr lang="nl-BE"/>
              <a:t> in </a:t>
            </a:r>
            <a:r>
              <a:rPr lang="nl-BE" err="1"/>
              <a:t>to</a:t>
            </a:r>
            <a:r>
              <a:rPr lang="nl-BE"/>
              <a:t> </a:t>
            </a:r>
            <a:r>
              <a:rPr lang="nl-BE" err="1"/>
              <a:t>the</a:t>
            </a:r>
            <a:r>
              <a:rPr lang="nl-BE"/>
              <a:t> page </a:t>
            </a:r>
            <a:r>
              <a:rPr lang="nl-BE">
                <a:hlinkClick r:id="rId2"/>
              </a:rPr>
              <a:t>www.iiabelgium.org</a:t>
            </a:r>
            <a:r>
              <a:rPr lang="nl-BE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/>
              <a:t>Go </a:t>
            </a:r>
            <a:r>
              <a:rPr lang="nl-BE" err="1"/>
              <a:t>to</a:t>
            </a:r>
            <a:r>
              <a:rPr lang="nl-BE"/>
              <a:t> </a:t>
            </a:r>
            <a:r>
              <a:rPr lang="nl-BE" err="1"/>
              <a:t>the</a:t>
            </a:r>
            <a:r>
              <a:rPr lang="nl-BE"/>
              <a:t> right </a:t>
            </a:r>
            <a:r>
              <a:rPr lang="nl-BE" err="1"/>
              <a:t>upper</a:t>
            </a:r>
            <a:r>
              <a:rPr lang="nl-BE"/>
              <a:t> corner of </a:t>
            </a:r>
            <a:r>
              <a:rPr lang="nl-BE" err="1"/>
              <a:t>your</a:t>
            </a:r>
            <a:r>
              <a:rPr lang="nl-BE"/>
              <a:t> screen and select ‘My Organisation’.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531EC04-B7A0-D936-4DBD-FEAC0A2E6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05" y="2378645"/>
            <a:ext cx="9255440" cy="335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21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9CA1E98-3DE9-2EB3-69C7-12265CC9E6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1192" y="447124"/>
            <a:ext cx="10235624" cy="933807"/>
          </a:xfrm>
        </p:spPr>
        <p:txBody>
          <a:bodyPr>
            <a:normAutofit/>
          </a:bodyPr>
          <a:lstStyle/>
          <a:p>
            <a:r>
              <a:rPr lang="nl-BE" sz="5100" dirty="0" err="1">
                <a:solidFill>
                  <a:schemeClr val="accent1">
                    <a:lumMod val="75000"/>
                  </a:schemeClr>
                </a:solidFill>
              </a:rPr>
              <a:t>Renew</a:t>
            </a:r>
            <a:r>
              <a:rPr lang="nl-BE" sz="5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BE" sz="5100" dirty="0" err="1">
                <a:solidFill>
                  <a:schemeClr val="accent1">
                    <a:lumMod val="75000"/>
                  </a:schemeClr>
                </a:solidFill>
              </a:rPr>
              <a:t>your</a:t>
            </a:r>
            <a:r>
              <a:rPr lang="nl-BE" sz="5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BE" sz="5100" dirty="0" err="1">
                <a:solidFill>
                  <a:schemeClr val="accent1">
                    <a:lumMod val="75000"/>
                  </a:schemeClr>
                </a:solidFill>
              </a:rPr>
              <a:t>group</a:t>
            </a:r>
            <a:r>
              <a:rPr lang="nl-BE" sz="5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BE" sz="5100" dirty="0" err="1">
                <a:solidFill>
                  <a:schemeClr val="accent1">
                    <a:lumMod val="75000"/>
                  </a:schemeClr>
                </a:solidFill>
              </a:rPr>
              <a:t>membership</a:t>
            </a:r>
            <a:endParaRPr lang="nl-BE" sz="5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8984C4-8292-0F89-8165-00ECD6A292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964" y="1976102"/>
            <a:ext cx="4658138" cy="3398331"/>
          </a:xfrm>
        </p:spPr>
        <p:txBody>
          <a:bodyPr>
            <a:normAutofit/>
          </a:bodyPr>
          <a:lstStyle/>
          <a:p>
            <a:r>
              <a:rPr lang="en-GB" dirty="0"/>
              <a:t>All membership levels are set to </a:t>
            </a:r>
            <a:r>
              <a:rPr lang="en-GB" b="1" dirty="0">
                <a:solidFill>
                  <a:schemeClr val="accent6"/>
                </a:solidFill>
                <a:latin typeface="Basic Sans Bold"/>
                <a:ea typeface="+mj-ea"/>
                <a:cs typeface="+mj-cs"/>
              </a:rPr>
              <a:t>auto-renew. </a:t>
            </a:r>
          </a:p>
          <a:p>
            <a:r>
              <a:rPr lang="en-US" dirty="0"/>
              <a:t>If you enable the automatic renewal, your group membership subscription will automatically renew on January 1, 2026. </a:t>
            </a:r>
          </a:p>
          <a:p>
            <a:r>
              <a:rPr lang="en-US" dirty="0"/>
              <a:t>When you disable the automatic renewal function of someone, the membership will be deactivated on December 31, 2025.</a:t>
            </a:r>
          </a:p>
          <a:p>
            <a:endParaRPr lang="nl-BE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5C9CAEB-B790-95B5-598F-49342F566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408" y="1522466"/>
            <a:ext cx="6513381" cy="438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20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9B2A361-717F-23E0-8269-8D50B623FA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sz="5100" dirty="0" err="1">
                <a:solidFill>
                  <a:schemeClr val="accent1">
                    <a:lumMod val="75000"/>
                  </a:schemeClr>
                </a:solidFill>
              </a:rPr>
              <a:t>Add</a:t>
            </a:r>
            <a:r>
              <a:rPr lang="nl-BE" sz="5100" dirty="0">
                <a:solidFill>
                  <a:schemeClr val="accent1">
                    <a:lumMod val="75000"/>
                  </a:schemeClr>
                </a:solidFill>
              </a:rPr>
              <a:t> more </a:t>
            </a:r>
            <a:r>
              <a:rPr lang="nl-BE" sz="5100" dirty="0" err="1">
                <a:solidFill>
                  <a:schemeClr val="accent1">
                    <a:lumMod val="75000"/>
                  </a:schemeClr>
                </a:solidFill>
              </a:rPr>
              <a:t>credits</a:t>
            </a:r>
            <a:r>
              <a:rPr lang="nl-BE" sz="5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BE" sz="5100" dirty="0" err="1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nl-BE" sz="5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BE" sz="5100" dirty="0" err="1">
                <a:solidFill>
                  <a:schemeClr val="accent1">
                    <a:lumMod val="75000"/>
                  </a:schemeClr>
                </a:solidFill>
              </a:rPr>
              <a:t>your</a:t>
            </a:r>
            <a:r>
              <a:rPr lang="nl-BE" sz="5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BE" sz="5100" dirty="0" err="1">
                <a:solidFill>
                  <a:schemeClr val="accent1">
                    <a:lumMod val="75000"/>
                  </a:schemeClr>
                </a:solidFill>
              </a:rPr>
              <a:t>group</a:t>
            </a:r>
            <a:r>
              <a:rPr lang="nl-BE" sz="5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BE" sz="5100" dirty="0" err="1">
                <a:solidFill>
                  <a:schemeClr val="accent1">
                    <a:lumMod val="75000"/>
                  </a:schemeClr>
                </a:solidFill>
              </a:rPr>
              <a:t>membership</a:t>
            </a:r>
            <a:endParaRPr lang="nl-BE" sz="5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40E4FB8-4599-FCD8-88C1-0CBF2059C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120" y="1799304"/>
            <a:ext cx="8715441" cy="3441290"/>
          </a:xfrm>
          <a:prstGeom prst="rect">
            <a:avLst/>
          </a:prstGeom>
        </p:spPr>
      </p:pic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AC7F312B-AF29-52E9-5361-7069C61FB8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964" y="1976103"/>
            <a:ext cx="2645836" cy="3834762"/>
          </a:xfrm>
        </p:spPr>
        <p:txBody>
          <a:bodyPr>
            <a:normAutofit/>
          </a:bodyPr>
          <a:lstStyle/>
          <a:p>
            <a:r>
              <a:rPr lang="en-US" dirty="0"/>
              <a:t>Click on the + sign next to ‘My organization’ to upgrade your group membership. 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46444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810998B-D2EB-7E29-E720-B977DB378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318" y="447124"/>
            <a:ext cx="9504739" cy="1049338"/>
          </a:xfrm>
        </p:spPr>
        <p:txBody>
          <a:bodyPr>
            <a:normAutofit fontScale="92500" lnSpcReduction="20000"/>
          </a:bodyPr>
          <a:lstStyle/>
          <a:p>
            <a:r>
              <a:rPr lang="nl-BE" sz="4400" dirty="0">
                <a:solidFill>
                  <a:schemeClr val="accent1">
                    <a:lumMod val="75000"/>
                  </a:schemeClr>
                </a:solidFill>
              </a:rPr>
              <a:t>Add more credits to your group membership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C7922A8-5597-E9BF-56C3-DABC7B1B06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761"/>
          <a:stretch>
            <a:fillRect/>
          </a:stretch>
        </p:blipFill>
        <p:spPr>
          <a:xfrm>
            <a:off x="4321795" y="2404533"/>
            <a:ext cx="6179057" cy="2114606"/>
          </a:xfrm>
          <a:prstGeom prst="rect">
            <a:avLst/>
          </a:prstGeom>
        </p:spPr>
      </p:pic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223703F1-E396-1109-FBD1-6099AE7583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963" y="1976103"/>
            <a:ext cx="2980133" cy="3834762"/>
          </a:xfrm>
        </p:spPr>
        <p:txBody>
          <a:bodyPr>
            <a:normAutofit/>
          </a:bodyPr>
          <a:lstStyle/>
          <a:p>
            <a:r>
              <a:rPr lang="en-US" dirty="0"/>
              <a:t>Enter the </a:t>
            </a:r>
            <a:r>
              <a:rPr lang="en-US" b="1" dirty="0">
                <a:solidFill>
                  <a:schemeClr val="accent6"/>
                </a:solidFill>
                <a:latin typeface="Basic Sans Bold"/>
                <a:ea typeface="+mj-ea"/>
                <a:cs typeface="+mj-cs"/>
              </a:rPr>
              <a:t>quantity</a:t>
            </a:r>
            <a:r>
              <a:rPr lang="en-US" dirty="0"/>
              <a:t> of credits that you need for your group membership and click on ‘Add memberships’.</a:t>
            </a:r>
          </a:p>
          <a:p>
            <a:r>
              <a:rPr lang="en-US" dirty="0"/>
              <a:t>Your newly added credits will only be available as of January 2026. </a:t>
            </a:r>
          </a:p>
          <a:p>
            <a:endParaRPr lang="en-US" dirty="0"/>
          </a:p>
          <a:p>
            <a:r>
              <a:rPr lang="en-US" i="1" dirty="0"/>
              <a:t>Go to </a:t>
            </a:r>
            <a:r>
              <a:rPr lang="en-US" i="1" dirty="0">
                <a:hlinkClick r:id="rId3" action="ppaction://hlinksldjump"/>
              </a:rPr>
              <a:t>slide 11 </a:t>
            </a:r>
            <a:r>
              <a:rPr lang="en-US" i="1" dirty="0"/>
              <a:t>to learn how to assign or reassign a membership.</a:t>
            </a:r>
          </a:p>
          <a:p>
            <a:endParaRPr lang="nl-B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352C96-EE13-9192-44A3-7484E0B82E73}"/>
              </a:ext>
            </a:extLst>
          </p:cNvPr>
          <p:cNvSpPr txBox="1"/>
          <p:nvPr/>
        </p:nvSpPr>
        <p:spPr>
          <a:xfrm>
            <a:off x="4425243" y="1976103"/>
            <a:ext cx="51928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3200" b="1" dirty="0">
                <a:solidFill>
                  <a:schemeClr val="accent1">
                    <a:lumMod val="75000"/>
                  </a:schemeClr>
                </a:solidFill>
              </a:rPr>
              <a:t>Add memberships for 2026</a:t>
            </a:r>
            <a:endParaRPr lang="nl-BE" sz="3200" b="1" dirty="0"/>
          </a:p>
        </p:txBody>
      </p:sp>
    </p:spTree>
    <p:extLst>
      <p:ext uri="{BB962C8B-B14F-4D97-AF65-F5344CB8AC3E}">
        <p14:creationId xmlns:p14="http://schemas.microsoft.com/office/powerpoint/2010/main" val="838566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2525892-47A6-B6B0-5B58-409F64349E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5192" y="447124"/>
            <a:ext cx="10843461" cy="1049338"/>
          </a:xfrm>
        </p:spPr>
        <p:txBody>
          <a:bodyPr>
            <a:normAutofit/>
          </a:bodyPr>
          <a:lstStyle/>
          <a:p>
            <a:r>
              <a:rPr lang="nl-BE" sz="4000" err="1">
                <a:solidFill>
                  <a:schemeClr val="accent6"/>
                </a:solidFill>
                <a:ea typeface="+mj-ea"/>
                <a:cs typeface="+mj-cs"/>
              </a:rPr>
              <a:t>Add</a:t>
            </a:r>
            <a:r>
              <a:rPr lang="nl-BE" sz="4000">
                <a:solidFill>
                  <a:schemeClr val="accent6"/>
                </a:solidFill>
                <a:ea typeface="+mj-ea"/>
                <a:cs typeface="+mj-cs"/>
              </a:rPr>
              <a:t> PO </a:t>
            </a:r>
            <a:r>
              <a:rPr lang="nl-BE" sz="4000" err="1">
                <a:solidFill>
                  <a:schemeClr val="accent6"/>
                </a:solidFill>
                <a:ea typeface="+mj-ea"/>
                <a:cs typeface="+mj-cs"/>
              </a:rPr>
              <a:t>number</a:t>
            </a:r>
            <a:r>
              <a:rPr lang="nl-BE" sz="4000">
                <a:solidFill>
                  <a:schemeClr val="accent6"/>
                </a:solidFill>
                <a:ea typeface="+mj-ea"/>
                <a:cs typeface="+mj-cs"/>
              </a:rPr>
              <a:t> and </a:t>
            </a:r>
            <a:r>
              <a:rPr lang="nl-BE" sz="4000" err="1">
                <a:solidFill>
                  <a:schemeClr val="accent6"/>
                </a:solidFill>
                <a:ea typeface="+mj-ea"/>
                <a:cs typeface="+mj-cs"/>
              </a:rPr>
              <a:t>activate</a:t>
            </a:r>
            <a:r>
              <a:rPr lang="nl-BE" sz="4000">
                <a:solidFill>
                  <a:schemeClr val="accent6"/>
                </a:solidFill>
                <a:ea typeface="+mj-ea"/>
                <a:cs typeface="+mj-cs"/>
              </a:rPr>
              <a:t> PEPPOL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FAF042-91BA-D2D3-A7AA-BD418EA8F3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319" y="1669517"/>
            <a:ext cx="3706416" cy="4005661"/>
          </a:xfrm>
        </p:spPr>
        <p:txBody>
          <a:bodyPr/>
          <a:lstStyle/>
          <a:p>
            <a:r>
              <a:rPr lang="en-US" dirty="0"/>
              <a:t>Click on the pencil next to ‘My Organization’ and check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the invoice for your 2025 membership needs to include a PO#, please include it here.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If you want to receive PEPPOL (electronic) invoices, please include your unique identifier (for Belgian entities, in most cases it is your VAT#).</a:t>
            </a:r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B78865B-2382-2BB1-9F92-2180A4609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359" y="1496462"/>
            <a:ext cx="6747294" cy="310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43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3CC74-9172-7F90-47D6-2DE62DA58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FF6EF45-C49B-DB15-F880-D665B02C4A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4000" err="1">
                <a:solidFill>
                  <a:schemeClr val="accent6"/>
                </a:solidFill>
                <a:ea typeface="+mj-ea"/>
                <a:cs typeface="+mj-cs"/>
              </a:rPr>
              <a:t>Verify</a:t>
            </a:r>
            <a:r>
              <a:rPr lang="nl-BE" sz="4000">
                <a:solidFill>
                  <a:schemeClr val="accent6"/>
                </a:solidFill>
                <a:ea typeface="+mj-ea"/>
                <a:cs typeface="+mj-cs"/>
              </a:rPr>
              <a:t> </a:t>
            </a:r>
            <a:r>
              <a:rPr lang="nl-BE" sz="4000" err="1">
                <a:solidFill>
                  <a:schemeClr val="accent6"/>
                </a:solidFill>
                <a:ea typeface="+mj-ea"/>
                <a:cs typeface="+mj-cs"/>
              </a:rPr>
              <a:t>your</a:t>
            </a:r>
            <a:r>
              <a:rPr lang="nl-BE" sz="4000">
                <a:solidFill>
                  <a:schemeClr val="accent6"/>
                </a:solidFill>
                <a:ea typeface="+mj-ea"/>
                <a:cs typeface="+mj-cs"/>
              </a:rPr>
              <a:t> </a:t>
            </a:r>
            <a:r>
              <a:rPr lang="nl-BE" sz="4000" err="1">
                <a:solidFill>
                  <a:schemeClr val="accent6"/>
                </a:solidFill>
                <a:ea typeface="+mj-ea"/>
                <a:cs typeface="+mj-cs"/>
              </a:rPr>
              <a:t>billing</a:t>
            </a:r>
            <a:r>
              <a:rPr lang="nl-BE" sz="4000">
                <a:solidFill>
                  <a:schemeClr val="accent6"/>
                </a:solidFill>
                <a:ea typeface="+mj-ea"/>
                <a:cs typeface="+mj-cs"/>
              </a:rPr>
              <a:t> </a:t>
            </a:r>
            <a:r>
              <a:rPr lang="nl-BE" sz="4000" err="1">
                <a:solidFill>
                  <a:schemeClr val="accent6"/>
                </a:solidFill>
                <a:ea typeface="+mj-ea"/>
                <a:cs typeface="+mj-cs"/>
              </a:rPr>
              <a:t>address</a:t>
            </a:r>
            <a:endParaRPr lang="nl-BE" sz="4000">
              <a:solidFill>
                <a:schemeClr val="accent6"/>
              </a:solidFill>
              <a:ea typeface="+mj-ea"/>
              <a:cs typeface="+mj-cs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8D01A86-7874-1651-A0AF-2872BDBD10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319" y="1495799"/>
            <a:ext cx="3706416" cy="4005661"/>
          </a:xfrm>
        </p:spPr>
        <p:txBody>
          <a:bodyPr/>
          <a:lstStyle/>
          <a:p>
            <a:r>
              <a:rPr lang="en-US"/>
              <a:t>Also make sure your billing details are correct and save all changes.</a:t>
            </a:r>
          </a:p>
          <a:p>
            <a:endParaRPr lang="en-US"/>
          </a:p>
          <a:p>
            <a:r>
              <a:rPr lang="en-US"/>
              <a:t>Under My Organization/Membership, make sure to review all the members for your group (if applicable) and re-assign, add, remove members where necessary.</a:t>
            </a:r>
          </a:p>
          <a:p>
            <a:endParaRPr lang="en-US"/>
          </a:p>
          <a:p>
            <a:r>
              <a:rPr lang="en-US"/>
              <a:t>To avoid confusion, do not add additional (accounting) e-mail addresses if you enabled PEPPOL invoicing.</a:t>
            </a:r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C384B64-E7A8-D5DC-5AE3-23B0BA0E4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735" y="1360141"/>
            <a:ext cx="7619816" cy="445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10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AAB32-6613-DC23-511A-6FD4F0538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2ABE070-C50F-0263-4FF3-6E4A95CF6C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4000">
                <a:solidFill>
                  <a:schemeClr val="accent6"/>
                </a:solidFill>
                <a:ea typeface="+mj-ea"/>
                <a:cs typeface="+mj-cs"/>
              </a:rPr>
              <a:t>Review </a:t>
            </a:r>
            <a:r>
              <a:rPr lang="nl-BE" sz="4000" err="1">
                <a:solidFill>
                  <a:schemeClr val="accent6"/>
                </a:solidFill>
                <a:ea typeface="+mj-ea"/>
                <a:cs typeface="+mj-cs"/>
              </a:rPr>
              <a:t>your</a:t>
            </a:r>
            <a:r>
              <a:rPr lang="nl-BE" sz="4000">
                <a:solidFill>
                  <a:schemeClr val="accent6"/>
                </a:solidFill>
                <a:ea typeface="+mj-ea"/>
                <a:cs typeface="+mj-cs"/>
              </a:rPr>
              <a:t> member list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DDB1189-0F0B-EA60-9742-827AA358C7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319" y="1495799"/>
            <a:ext cx="3193232" cy="4005661"/>
          </a:xfrm>
        </p:spPr>
        <p:txBody>
          <a:bodyPr/>
          <a:lstStyle/>
          <a:p>
            <a:endParaRPr lang="en-US"/>
          </a:p>
          <a:p>
            <a:r>
              <a:rPr lang="en-US"/>
              <a:t>Make sure to review all the members for your group and re-assign, add, remove members where necessary.</a:t>
            </a:r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41C7D68-95D1-FCE1-2450-865C5D8E3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517" y="1495799"/>
            <a:ext cx="7643097" cy="379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89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59F2A0E8C10B4CAC4645B59373F85D" ma:contentTypeVersion="15" ma:contentTypeDescription="Create a new document." ma:contentTypeScope="" ma:versionID="33c37e5f61b708c744aa63eb813e0608">
  <xsd:schema xmlns:xsd="http://www.w3.org/2001/XMLSchema" xmlns:xs="http://www.w3.org/2001/XMLSchema" xmlns:p="http://schemas.microsoft.com/office/2006/metadata/properties" xmlns:ns2="61feceb5-7e49-4f59-a999-be9c988663d9" xmlns:ns3="52411c9b-b21b-4a1b-8178-13124901d1f5" targetNamespace="http://schemas.microsoft.com/office/2006/metadata/properties" ma:root="true" ma:fieldsID="0e7693399c8933ac064448b7c2adbc59" ns2:_="" ns3:_="">
    <xsd:import namespace="61feceb5-7e49-4f59-a999-be9c988663d9"/>
    <xsd:import namespace="52411c9b-b21b-4a1b-8178-13124901d1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feceb5-7e49-4f59-a999-be9c988663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3e75e11-4851-469b-8fe9-0a3d34638c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411c9b-b21b-4a1b-8178-13124901d1f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7747a41-816a-4027-a9b4-d273f585dd8e}" ma:internalName="TaxCatchAll" ma:showField="CatchAllData" ma:web="52411c9b-b21b-4a1b-8178-13124901d1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feceb5-7e49-4f59-a999-be9c988663d9">
      <Terms xmlns="http://schemas.microsoft.com/office/infopath/2007/PartnerControls"/>
    </lcf76f155ced4ddcb4097134ff3c332f>
    <TaxCatchAll xmlns="52411c9b-b21b-4a1b-8178-13124901d1f5" xsi:nil="true"/>
  </documentManagement>
</p:properties>
</file>

<file path=customXml/itemProps1.xml><?xml version="1.0" encoding="utf-8"?>
<ds:datastoreItem xmlns:ds="http://schemas.openxmlformats.org/officeDocument/2006/customXml" ds:itemID="{743E3902-057D-41C1-9853-002408767CA7}">
  <ds:schemaRefs>
    <ds:schemaRef ds:uri="52411c9b-b21b-4a1b-8178-13124901d1f5"/>
    <ds:schemaRef ds:uri="61feceb5-7e49-4f59-a999-be9c988663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AC21690-0281-4DB8-B103-9F5093D7DC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171286-5C6A-4C8A-8C02-5D2216914D48}">
  <ds:schemaRefs>
    <ds:schemaRef ds:uri="52411c9b-b21b-4a1b-8178-13124901d1f5"/>
    <ds:schemaRef ds:uri="61feceb5-7e49-4f59-a999-be9c988663d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641</Words>
  <Application>Microsoft Macintosh PowerPoint</Application>
  <PresentationFormat>Widescreen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Aptos</vt:lpstr>
      <vt:lpstr>Arial</vt:lpstr>
      <vt:lpstr>Basic Sans</vt:lpstr>
      <vt:lpstr>Basic Sans Bold</vt:lpstr>
      <vt:lpstr>Basic Sans Bold It</vt:lpstr>
      <vt:lpstr>Basic Sans Light</vt:lpstr>
      <vt:lpstr>Basic Sans Light It</vt:lpstr>
      <vt:lpstr>Calibri</vt:lpstr>
      <vt:lpstr>Calibri Light</vt:lpstr>
      <vt:lpstr>Office Theme</vt:lpstr>
      <vt:lpstr>Membership Renewal  2026  Instructions  for group administrators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Kinder</dc:creator>
  <cp:lastModifiedBy>Francken, Floor (Stud. SBE)</cp:lastModifiedBy>
  <cp:revision>3</cp:revision>
  <dcterms:created xsi:type="dcterms:W3CDTF">2021-05-18T02:13:03Z</dcterms:created>
  <dcterms:modified xsi:type="dcterms:W3CDTF">2025-10-28T12:39:37Z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0x0101004559F2A0E8C10B4CAC4645B59373F85D</vt:lpwstr>
  </property>
  <property fmtid="{D5CDD505-2E9C-101B-9397-08002B2CF9AE}" pid="3" name="Order">
    <vt:r8>489600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ComplianceAssetId">
    <vt:lpwstr/>
  </property>
  <property fmtid="{D5CDD505-2E9C-101B-9397-08002B2CF9AE}" pid="10" name="MediaServiceImageTags">
    <vt:lpwstr/>
  </property>
</Properties>
</file>